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6" r:id="rId6"/>
    <p:sldId id="260" r:id="rId7"/>
    <p:sldId id="262" r:id="rId8"/>
    <p:sldId id="261" r:id="rId9"/>
    <p:sldId id="263" r:id="rId10"/>
    <p:sldId id="273" r:id="rId11"/>
    <p:sldId id="274" r:id="rId12"/>
    <p:sldId id="264" r:id="rId13"/>
    <p:sldId id="268" r:id="rId14"/>
    <p:sldId id="265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5" d="100"/>
          <a:sy n="45" d="100"/>
        </p:scale>
        <p:origin x="-370" y="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850888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Информационное сообщение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Информация о факте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Информация о факте</a:t>
            </a:r>
          </a:p>
        </p:txBody>
      </p:sp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Авторство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Авторство</a:t>
            </a:r>
          </a:p>
        </p:txBody>
      </p:sp>
      <p:sp>
        <p:nvSpPr>
          <p:cNvPr id="116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«Важная цитата»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Вид снизу на воздушные шары на фоне голубого неба"/>
          <p:cNvSpPr>
            <a:spLocks noGrp="1"/>
          </p:cNvSpPr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Верхушка воздушного шара крупным планом, вид сверху"/>
          <p:cNvSpPr>
            <a:spLocks noGrp="1"/>
          </p:cNvSpPr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Вид снизу на воздушные шары на фоне голубого неба"/>
          <p:cNvSpPr>
            <a:spLocks noGrp="1"/>
          </p:cNvSpPr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Вид снизу на воздушные шары на фоне голубого неба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1828800">
              <a:lnSpc>
                <a:spcPct val="90000"/>
              </a:lnSpc>
              <a:defRPr sz="12000" b="0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90000"/>
              </a:lnSpc>
              <a:defRPr sz="8800" b="0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9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/>
          <a:lstStyle>
            <a:lvl1pPr marL="457200" indent="-457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Верхушка воздушного шара крупным планом, вид сверху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Заголовок презентации</a:t>
            </a:r>
          </a:p>
        </p:txBody>
      </p:sp>
      <p:sp>
        <p:nvSpPr>
          <p:cNvPr id="23" name="Автор и дата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 и дата</a:t>
            </a:r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Воздушный шар крупным планом, вид снизу"/>
          <p:cNvSpPr>
            <a:spLocks noGrp="1"/>
          </p:cNvSpPr>
          <p:nvPr>
            <p:ph type="pic" idx="21"/>
          </p:nvPr>
        </p:nvSpPr>
        <p:spPr>
          <a:xfrm>
            <a:off x="9226574" y="1270000"/>
            <a:ext cx="16840152" cy="111844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Заголовок слайда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слайд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43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44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6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Вид снизу на воздушные шары на фоне голубого неба"/>
          <p:cNvSpPr>
            <a:spLocks noGrp="1"/>
          </p:cNvSpPr>
          <p:nvPr>
            <p:ph type="pic" idx="22"/>
          </p:nvPr>
        </p:nvSpPr>
        <p:spPr>
          <a:xfrm>
            <a:off x="8432800" y="1263848"/>
            <a:ext cx="16850011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аздел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раздела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Заголовок раздела</a:t>
            </a:r>
          </a:p>
        </p:txBody>
      </p:sp>
      <p:sp>
        <p:nvSpPr>
          <p:cNvPr id="7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80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Заголовок повестки дня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Заголовок повестки дня</a:t>
            </a:r>
          </a:p>
        </p:txBody>
      </p:sp>
      <p:sp>
        <p:nvSpPr>
          <p:cNvPr id="89" name="Подзаголовок повестки дня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повестки дня</a:t>
            </a:r>
          </a:p>
        </p:txBody>
      </p:sp>
      <p:sp>
        <p:nvSpPr>
          <p:cNvPr id="90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Темы повестки дня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слайда"/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Заголовок слайда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5" Type="http://schemas.openxmlformats.org/officeDocument/2006/relationships/hyperlink" Target="http://powerskater.ru" TargetMode="External"/><Relationship Id="rId4" Type="http://schemas.openxmlformats.org/officeDocument/2006/relationships/hyperlink" Target="http://www.psycho-pedagogica.ru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5" Type="http://schemas.openxmlformats.org/officeDocument/2006/relationships/hyperlink" Target="http://powerskater.ru" TargetMode="External"/><Relationship Id="rId4" Type="http://schemas.openxmlformats.org/officeDocument/2006/relationships/hyperlink" Target="http://www.psycho-pedagogica.ru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Рисунок 11" descr="Рисунок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6760"/>
            <a:ext cx="24384000" cy="1378952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TextBox 5"/>
          <p:cNvSpPr txBox="1"/>
          <p:nvPr/>
        </p:nvSpPr>
        <p:spPr>
          <a:xfrm>
            <a:off x="7828381" y="12558973"/>
            <a:ext cx="8727235" cy="48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АССОЦИАЦИЯ «ФЕДЕРАЦИЯ ХОККЕЯ  РЕСПУБЛИКИ БЕЛАРУСЬ»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98687" y="2995173"/>
            <a:ext cx="1758662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ИДЕОМОТОРНАЯ ТРЕНИРОВКА </a:t>
            </a:r>
            <a:r>
              <a:rPr kumimoji="0" lang="ru-RU" sz="4800" b="1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ВРАТАРЕЙ В ХОККЕЕ</a:t>
            </a:r>
            <a:endParaRPr kumimoji="0" lang="ru-RU" sz="4800" b="1" i="0" u="none" strike="noStrike" cap="none" spc="0" normalizeH="0" baseline="0" dirty="0">
              <a:ln>
                <a:noFill/>
              </a:ln>
              <a:solidFill>
                <a:schemeClr val="bg1">
                  <a:lumMod val="10000"/>
                  <a:lumOff val="90000"/>
                </a:schemeClr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8672" y="8807622"/>
            <a:ext cx="10225136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Тренер по подготовке вратарей 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Д</a:t>
            </a:r>
            <a:r>
              <a:rPr lang="ru-RU" sz="3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ЮСШ ХК «Шахтер-Солигорск»</a:t>
            </a:r>
            <a:r>
              <a:rPr kumimoji="0" lang="ru-RU" sz="360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Колдыбаев</a:t>
            </a:r>
            <a:r>
              <a:rPr kumimoji="0" lang="ru-RU" sz="360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Андрей Юрьевич</a:t>
            </a:r>
            <a:endParaRPr kumimoji="0" lang="ru-RU" sz="36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8701C48-AD74-4C00-A4F0-096BFCC26754}"/>
              </a:ext>
            </a:extLst>
          </p:cNvPr>
          <p:cNvSpPr txBox="1"/>
          <p:nvPr/>
        </p:nvSpPr>
        <p:spPr>
          <a:xfrm>
            <a:off x="13778138" y="8864048"/>
            <a:ext cx="1015116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начальника управления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развитию и детско-юношескому хоккею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Ассоциации «Федерация хоккея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Беларусь»,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канд. пед. наук, доцент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Мартыненко Антон Николаевич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Рисунок 41" descr="Рисунок 4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57" y="-73520"/>
            <a:ext cx="24383999" cy="13789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Рисунок 36" descr="Рисунок 3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07826" y="379632"/>
            <a:ext cx="776735" cy="1272484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Эксперимент как наглядный пример идеомоторной реакции (маятник)…"/>
          <p:cNvSpPr txBox="1"/>
          <p:nvPr/>
        </p:nvSpPr>
        <p:spPr>
          <a:xfrm>
            <a:off x="9480" y="3149624"/>
            <a:ext cx="2438400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36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endParaRPr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45332" y="7107124"/>
            <a:ext cx="6845301" cy="52705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144" y="499810"/>
            <a:ext cx="24050672" cy="122905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ПСИХОЛОГИЧЕСКАЯ ПОДГОТОВКА ВРТАРЯ В ХОККЕЕ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А.А.Митюхин</a:t>
            </a:r>
            <a:r>
              <a:rPr lang="ru-RU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Ярославль, 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«Государственное училище олимпийского резерва по хоккею»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4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… Идеомоторная тренировка отлично дополняет тренировки и повышает готовность к игре»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… </a:t>
            </a:r>
            <a:r>
              <a:rPr lang="ru-RU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продумать игровые моменты и (или) движения под руководством тренера»</a:t>
            </a:r>
          </a:p>
          <a:p>
            <a:pPr marL="0" marR="0" indent="0" algn="just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4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… </a:t>
            </a:r>
            <a:r>
              <a:rPr lang="ru-RU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Вратарь самостоятельно выбирает один из двух эффективных методов:</a:t>
            </a:r>
          </a:p>
          <a:p>
            <a:pPr marL="457200" marR="0" indent="-457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ru-RU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внешняя визуализация </a:t>
            </a: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вратарь мысленно выполняя движения видит себя со стороны;</a:t>
            </a:r>
          </a:p>
          <a:p>
            <a:pPr marL="457200" marR="0" indent="-457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внутренняя визуализация </a:t>
            </a: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голкипер помещает себя в представляемую в уме игровую ситуацию и стремится прочувствовать выполняемое мысленно движение, словно это происходило бы с ним в действительности.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4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ru-RU" sz="4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« … - используется на </a:t>
            </a:r>
            <a:r>
              <a:rPr kumimoji="0" lang="ru-RU" sz="4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учебно-тренировочных занятиях и соревнованиях</a:t>
            </a:r>
            <a:r>
              <a:rPr kumimoji="0" lang="ru-RU" sz="4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!</a:t>
            </a:r>
          </a:p>
          <a:p>
            <a:pPr marL="571500" marR="0" indent="-5715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ru-RU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периодами</a:t>
            </a: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во время </a:t>
            </a:r>
            <a:r>
              <a:rPr lang="ru-RU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непродолжительных остановок</a:t>
            </a: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игре!</a:t>
            </a:r>
          </a:p>
          <a:p>
            <a:pPr marL="571500" marR="0" indent="-5715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снятия напряжения рекомендуется </a:t>
            </a:r>
            <a:r>
              <a:rPr lang="ru-RU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сочетать с дыхательными упражнениями</a:t>
            </a: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4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</a:t>
            </a:r>
            <a:r>
              <a:rPr lang="ru-RU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</a:t>
            </a:r>
            <a:r>
              <a:rPr lang="ru-RU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</a:t>
            </a: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(перерыв в 5-7 игр, может снизить достигнутое)!»</a:t>
            </a:r>
            <a:endParaRPr kumimoji="0" lang="ru-RU" sz="44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9989622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Рисунок 41" descr="Рисунок 4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57" y="-73520"/>
            <a:ext cx="24383999" cy="13789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Рисунок 36" descr="Рисунок 3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07826" y="379632"/>
            <a:ext cx="776735" cy="1272484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Эксперимент как наглядный пример идеомоторной реакции (маятник)…"/>
          <p:cNvSpPr txBox="1"/>
          <p:nvPr/>
        </p:nvSpPr>
        <p:spPr>
          <a:xfrm>
            <a:off x="9480" y="3149624"/>
            <a:ext cx="2438400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36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endParaRPr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45332" y="7107124"/>
            <a:ext cx="6845301" cy="52705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144" y="6286009"/>
            <a:ext cx="2405067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endParaRPr kumimoji="0" lang="ru-RU" sz="4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="" xmlns:a16="http://schemas.microsoft.com/office/drawing/2014/main" id="{731FBA96-7B5D-4FCD-87BD-6400C90CA4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21807"/>
              </p:ext>
            </p:extLst>
          </p:nvPr>
        </p:nvGraphicFramePr>
        <p:xfrm>
          <a:off x="1241187" y="4553744"/>
          <a:ext cx="22537777" cy="6812211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0975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829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918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48229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63818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33994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90501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2204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6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kumimoji="0" lang="ru-RU" alt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033" marR="58033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6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Компоненты </a:t>
                      </a:r>
                      <a:r>
                        <a:rPr kumimoji="0" lang="en-US" altLang="ru-RU" sz="3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ru-RU" altLang="ru-RU" sz="3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критерии</a:t>
                      </a:r>
                      <a:endParaRPr kumimoji="0" lang="ru-RU" alt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033" marR="58033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6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Чёткость </a:t>
                      </a:r>
                      <a:endParaRPr kumimoji="0" lang="ru-RU" alt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033" marR="58033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6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Различимость</a:t>
                      </a:r>
                      <a:endParaRPr kumimoji="0" lang="ru-RU" alt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033" marR="58033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6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Динамичность</a:t>
                      </a:r>
                      <a:endParaRPr kumimoji="0" lang="ru-RU" alt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033" marR="58033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Объёмность</a:t>
                      </a:r>
                      <a:endParaRPr kumimoji="0" lang="ru-RU" alt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033" marR="58033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6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первого лица или со стороны</a:t>
                      </a:r>
                      <a:endParaRPr kumimoji="0" lang="ru-RU" alt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033" marR="58033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9986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6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033" marR="58033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6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Визуальный</a:t>
                      </a:r>
                      <a:endParaRPr kumimoji="0" lang="ru-RU" altLang="ru-RU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033" marR="58033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6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чётко</a:t>
                      </a:r>
                      <a:endParaRPr kumimoji="0" lang="ru-RU" altLang="ru-RU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033" marR="58033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6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чёрно-белый</a:t>
                      </a:r>
                      <a:endParaRPr kumimoji="0" lang="ru-RU" altLang="ru-RU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033" marR="58033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движения</a:t>
                      </a:r>
                      <a:endParaRPr kumimoji="0" lang="ru-RU" altLang="ru-RU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033" marR="58033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далеко</a:t>
                      </a:r>
                      <a:endParaRPr kumimoji="0" lang="ru-RU" altLang="ru-RU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033" marR="58033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6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 </a:t>
                      </a:r>
                      <a:r>
                        <a:rPr kumimoji="0" lang="ru-RU" altLang="ru-RU" sz="3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стороны</a:t>
                      </a:r>
                      <a:endParaRPr kumimoji="0" lang="ru-RU" altLang="ru-RU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033" marR="58033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460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6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3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033" marR="58033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6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Аудиальный</a:t>
                      </a:r>
                      <a:endParaRPr kumimoji="0" lang="ru-RU" altLang="ru-RU" sz="3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033" marR="58033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6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чётко</a:t>
                      </a:r>
                      <a:endParaRPr kumimoji="0" lang="ru-RU" altLang="ru-RU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033" marR="58033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6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громко</a:t>
                      </a:r>
                      <a:endParaRPr kumimoji="0" lang="ru-RU" altLang="ru-RU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033" marR="58033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движения</a:t>
                      </a:r>
                      <a:endParaRPr kumimoji="0" lang="ru-RU" altLang="ru-RU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033" marR="58033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далеко</a:t>
                      </a:r>
                      <a:endParaRPr kumimoji="0" lang="ru-RU" altLang="ru-RU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033" marR="58033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6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 </a:t>
                      </a:r>
                      <a:r>
                        <a:rPr kumimoji="0" lang="ru-RU" altLang="ru-RU" sz="3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стороны</a:t>
                      </a:r>
                      <a:endParaRPr kumimoji="0" lang="ru-RU" altLang="ru-RU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033" marR="58033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513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6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3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033" marR="58033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6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Кинестетический</a:t>
                      </a:r>
                      <a:endParaRPr kumimoji="0" lang="ru-RU" altLang="ru-RU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033" marR="58033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6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</a:t>
                      </a:r>
                      <a:r>
                        <a:rPr kumimoji="0" lang="ru-RU" altLang="ru-RU" sz="3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чётко</a:t>
                      </a:r>
                      <a:endParaRPr kumimoji="0" lang="ru-RU" altLang="ru-RU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033" marR="58033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6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</a:t>
                      </a:r>
                      <a:r>
                        <a:rPr kumimoji="0" lang="ru-RU" altLang="ru-RU" sz="3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чувствую</a:t>
                      </a:r>
                      <a:endParaRPr kumimoji="0" lang="ru-RU" altLang="ru-RU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033" marR="58033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</a:t>
                      </a:r>
                      <a:r>
                        <a:rPr kumimoji="0" lang="ru-RU" altLang="ru-RU" sz="3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движения</a:t>
                      </a:r>
                      <a:endParaRPr kumimoji="0" lang="ru-RU" altLang="ru-RU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033" marR="58033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далеко</a:t>
                      </a:r>
                      <a:endParaRPr kumimoji="0" lang="ru-RU" altLang="ru-RU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033" marR="58033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6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 </a:t>
                      </a:r>
                      <a:r>
                        <a:rPr kumimoji="0" lang="ru-RU" altLang="ru-RU" sz="3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стороны</a:t>
                      </a:r>
                      <a:endParaRPr kumimoji="0" lang="ru-RU" altLang="ru-RU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033" marR="58033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47809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6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ВАРИАНТЫ-подсказки</a:t>
                      </a:r>
                      <a:endParaRPr kumimoji="0" lang="ru-RU" alt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033" marR="58033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6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чётко/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чётко (</a:t>
                      </a:r>
                      <a:r>
                        <a:rPr kumimoji="0" lang="ru-RU" altLang="ru-RU" sz="36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расплыв-чато</a:t>
                      </a:r>
                      <a:r>
                        <a:rPr kumimoji="0" lang="ru-RU" altLang="ru-RU" sz="3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kumimoji="0" lang="ru-RU" altLang="ru-RU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033" marR="58033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6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цветность/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громкость/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ощущаемость</a:t>
                      </a:r>
                      <a:r>
                        <a:rPr kumimoji="0" lang="ru-RU" altLang="ru-RU" sz="3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(чувствую-не чувствую)</a:t>
                      </a:r>
                      <a:endParaRPr kumimoji="0" lang="ru-RU" altLang="ru-RU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033" marR="58033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движения как фотография (смена звуков и ощущений)/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движении как фильм</a:t>
                      </a:r>
                      <a:endParaRPr kumimoji="0" lang="ru-RU" altLang="ru-RU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033" marR="58033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далеко видно/ слышно что говорят/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пространство ограничено</a:t>
                      </a:r>
                      <a:endParaRPr kumimoji="0" lang="ru-RU" altLang="ru-RU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033" marR="58033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6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1400">
                          <a:solidFill>
                            <a:schemeClr val="tx2"/>
                          </a:solidFill>
                          <a:latin typeface="Candar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позиции главного героя «изнутри» (ассоциировано) / со стороны «снаружи» (</a:t>
                      </a:r>
                      <a:r>
                        <a:rPr kumimoji="0" lang="ru-RU" altLang="ru-RU" sz="36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диссоциированно</a:t>
                      </a:r>
                      <a:r>
                        <a:rPr kumimoji="0" lang="ru-RU" altLang="ru-RU" sz="3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ru-RU" altLang="ru-RU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033" marR="58033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87E5CDB0-188A-49DE-923F-B8B94117F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784" y="3051768"/>
            <a:ext cx="225377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формирования идеомоторного представления (</a:t>
            </a:r>
            <a:r>
              <a:rPr lang="ru-RU" altLang="ru-RU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А.Н.Мартыненко</a:t>
            </a:r>
            <a:r>
              <a:rPr lang="ru-RU" alt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749864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Рисунок 41" descr="Рисунок 4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3520"/>
            <a:ext cx="24383999" cy="13789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Рисунок 36" descr="Рисунок 3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07826" y="379632"/>
            <a:ext cx="776735" cy="1272484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Литература рекомендованная для чтения…"/>
          <p:cNvSpPr txBox="1"/>
          <p:nvPr/>
        </p:nvSpPr>
        <p:spPr>
          <a:xfrm>
            <a:off x="382688" y="1822439"/>
            <a:ext cx="23762640" cy="9997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5800">
                <a:solidFill>
                  <a:srgbClr val="FF2600"/>
                </a:solidFill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Литература, рекомендованная для чтения:</a:t>
            </a:r>
          </a:p>
          <a:p>
            <a:pPr>
              <a:defRPr sz="5800">
                <a:solidFill>
                  <a:srgbClr val="FF2600"/>
                </a:solidFill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endParaRPr lang="ru-RU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 sz="41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1.Алексеев </a:t>
            </a: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А.В. </a:t>
            </a:r>
            <a:r>
              <a:rPr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</a:t>
            </a: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спортивной</a:t>
            </a: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психологии</a:t>
            </a: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</a:t>
            </a: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технических</a:t>
            </a: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движений</a:t>
            </a: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defRPr sz="41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2.Табидзе </a:t>
            </a:r>
            <a:r>
              <a:rPr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</a:t>
            </a: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Александрович</a:t>
            </a: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 sz="41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sz="40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www.psycho-pedagogica.ru</a:t>
            </a: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 sz="41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3.Идеомоторные </a:t>
            </a:r>
            <a:r>
              <a:rPr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тренировки</a:t>
            </a: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 sz="41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sz="40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powerskater.ru</a:t>
            </a:r>
          </a:p>
          <a:p>
            <a:pPr algn="just">
              <a:defRPr sz="41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</a:t>
            </a: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ПСИХОГОЛОС </a:t>
            </a:r>
          </a:p>
          <a:p>
            <a:pPr algn="just">
              <a:defRPr sz="41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</a:t>
            </a:r>
            <a:r>
              <a:rPr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Сивицкий</a:t>
            </a: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</a:t>
            </a: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Идеомитрика</a:t>
            </a: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Знакомая</a:t>
            </a: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незнакомка</a:t>
            </a:r>
            <a:r>
              <a:rPr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 sz="41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4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6.Белкин</a:t>
            </a:r>
            <a:r>
              <a:rPr lang="ru-RU" sz="4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, </a:t>
            </a:r>
            <a:r>
              <a:rPr lang="ru-RU" sz="4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А. А. </a:t>
            </a: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Идеомоторная 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подготовка в спорте / А. А. Белкин. - Москва : Физкультура и спорт, 1983. - 128 с</a:t>
            </a: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.</a:t>
            </a:r>
          </a:p>
          <a:p>
            <a:pPr algn="just">
              <a:defRPr sz="41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4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7.Воронов </a:t>
            </a:r>
            <a:r>
              <a:rPr lang="ru-RU" sz="4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Н.А</a:t>
            </a:r>
            <a:r>
              <a:rPr lang="ru-RU" sz="4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. Особенности психологической подготовки вратаря в хоккее с шайбой </a:t>
            </a:r>
            <a:r>
              <a:rPr lang="en-US" sz="4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/</a:t>
            </a:r>
            <a:r>
              <a:rPr lang="ru-RU" sz="4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 Центральный научный вестник. – 2018. – Т. 3. № 17 (58). – С. 21-22.</a:t>
            </a:r>
          </a:p>
          <a:p>
            <a:pPr algn="just">
              <a:defRPr sz="41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8.Митюхин 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А.А</a:t>
            </a: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. Психологическая подготовка вратаря в хоккее В 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сборнике: </a:t>
            </a: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Физическая культура, спорт, наука и образование.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 Материалы VI Всероссийской научной </a:t>
            </a: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конференции, 2022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. </a:t>
            </a: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– С. 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216-219. </a:t>
            </a:r>
            <a:endParaRPr lang="ru-RU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pple Braille Outline 6 Dot"/>
            </a:endParaRPr>
          </a:p>
          <a:p>
            <a:pPr algn="just">
              <a:defRPr sz="41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endParaRPr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Рисунок 41" descr="Рисунок 4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3520"/>
            <a:ext cx="24383999" cy="13789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Рисунок 36" descr="Рисунок 3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07826" y="379632"/>
            <a:ext cx="776735" cy="1272484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Литература рекомендованная для чтения…"/>
          <p:cNvSpPr txBox="1"/>
          <p:nvPr/>
        </p:nvSpPr>
        <p:spPr>
          <a:xfrm>
            <a:off x="382688" y="2099438"/>
            <a:ext cx="23762640" cy="9443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5800">
                <a:solidFill>
                  <a:srgbClr val="FF2600"/>
                </a:solidFill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Литература, рекомендованная для чтения:</a:t>
            </a:r>
          </a:p>
          <a:p>
            <a:pPr>
              <a:defRPr sz="5800">
                <a:solidFill>
                  <a:srgbClr val="FF2600"/>
                </a:solidFill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endParaRPr lang="ru-RU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 sz="41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41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Хало</a:t>
            </a:r>
            <a:r>
              <a:rPr lang="ru-RU" sz="4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, П.В. Методика повышения эффективности идеомоторной тренировки для оптимизации функциональных состояний бегунов на средние и длинные дистанции</a:t>
            </a:r>
            <a:r>
              <a:rPr lang="ru-RU" sz="4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/>
            </a:r>
            <a:br>
              <a:rPr lang="ru-RU" sz="4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</a:br>
            <a:r>
              <a:rPr lang="en-US" sz="4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 / </a:t>
            </a:r>
            <a:r>
              <a:rPr lang="ru-RU" sz="4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П.В. </a:t>
            </a:r>
            <a:r>
              <a:rPr lang="ru-RU" sz="41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Хало</a:t>
            </a:r>
            <a:r>
              <a:rPr lang="ru-RU" sz="4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, </a:t>
            </a:r>
            <a:r>
              <a:rPr lang="ru-RU" sz="4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И.Г. Лебединская</a:t>
            </a:r>
            <a:r>
              <a:rPr lang="ru-RU" sz="4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, </a:t>
            </a:r>
            <a:r>
              <a:rPr lang="ru-RU" sz="41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С.Б.Наумов</a:t>
            </a:r>
            <a:r>
              <a:rPr lang="ru-RU" sz="4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 </a:t>
            </a:r>
            <a:r>
              <a:rPr lang="en-US" sz="4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// </a:t>
            </a:r>
            <a:r>
              <a:rPr lang="ru-RU" sz="4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Ученые </a:t>
            </a:r>
            <a:r>
              <a:rPr lang="ru-RU" sz="4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записки университета имени П.Ф. Лесгафта. – 2021. – </a:t>
            </a:r>
            <a:r>
              <a:rPr lang="ru-RU" sz="4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No</a:t>
            </a:r>
            <a:r>
              <a:rPr lang="ru-RU" sz="4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 5 (195</a:t>
            </a:r>
            <a:r>
              <a:rPr lang="ru-RU" sz="4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). С. 425-421.</a:t>
            </a:r>
          </a:p>
          <a:p>
            <a:pPr algn="just">
              <a:defRPr sz="41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4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10.</a:t>
            </a:r>
            <a:r>
              <a:rPr lang="en-US" sz="41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Izotov</a:t>
            </a:r>
            <a:r>
              <a:rPr lang="en-US" sz="4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, E.A. (2007), “Features of the relationship between the quality of representations and</a:t>
            </a:r>
            <a:br>
              <a:rPr lang="en-US" sz="4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</a:br>
            <a:r>
              <a:rPr lang="en-US" sz="4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the effectiveness of mastering the technique of throwing a curling stone”, </a:t>
            </a:r>
            <a:r>
              <a:rPr lang="en-US" sz="4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Uchenye</a:t>
            </a:r>
            <a:r>
              <a:rPr lang="en-US" sz="4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zapiski</a:t>
            </a:r>
            <a:r>
              <a:rPr lang="en-US" sz="4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universiteta</a:t>
            </a:r>
            <a:r>
              <a:rPr lang="en-US" sz="4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/>
            </a:r>
            <a:br>
              <a:rPr lang="en-US" sz="4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</a:br>
            <a:r>
              <a:rPr lang="en-US" sz="4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imeni</a:t>
            </a:r>
            <a:r>
              <a:rPr lang="en-US" sz="4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 P.F. </a:t>
            </a:r>
            <a:r>
              <a:rPr lang="en-US" sz="4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Lesgafta</a:t>
            </a:r>
            <a:r>
              <a:rPr lang="en-US" sz="4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, No. 11 (33), pp. 37–41</a:t>
            </a:r>
            <a:r>
              <a:rPr lang="en-US" sz="4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ple Braille Outline 6 Dot"/>
              </a:rPr>
              <a:t>.</a:t>
            </a:r>
            <a:endParaRPr lang="ru-RU" sz="41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pple Braille Outline 6 Dot"/>
            </a:endParaRPr>
          </a:p>
          <a:p>
            <a:pPr algn="just">
              <a:defRPr sz="41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Табидзе</a:t>
            </a:r>
            <a:r>
              <a:rPr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</a:t>
            </a: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Александрович</a:t>
            </a: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 sz="41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sz="40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www.psycho-pedagogica.ru</a:t>
            </a: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 sz="41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Идеомоторные</a:t>
            </a:r>
            <a:r>
              <a:rPr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тренировки</a:t>
            </a: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 sz="41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sz="40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powerskater.ru</a:t>
            </a:r>
          </a:p>
          <a:p>
            <a:pPr algn="just">
              <a:defRPr sz="41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</a:t>
            </a: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ПСИХОГОЛОС </a:t>
            </a:r>
          </a:p>
          <a:p>
            <a:pPr algn="just">
              <a:defRPr sz="41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</a:t>
            </a:r>
            <a:r>
              <a:rPr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</a:t>
            </a:r>
            <a:r>
              <a:rPr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Сивицкий</a:t>
            </a: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</a:t>
            </a: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Идеомитрика</a:t>
            </a: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Знакомая</a:t>
            </a: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незнакомка</a:t>
            </a:r>
            <a:r>
              <a:rPr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35785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Рисунок 5" descr="Рисунок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" y="-74861"/>
            <a:ext cx="24384001" cy="13789521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TextBox 6"/>
          <p:cNvSpPr txBox="1"/>
          <p:nvPr/>
        </p:nvSpPr>
        <p:spPr>
          <a:xfrm>
            <a:off x="1971039" y="7004328"/>
            <a:ext cx="20441921" cy="898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5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СПАСИБО ЗА ВНИМАНИЕ!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Рисунок 41" descr="Рисунок 4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3520"/>
            <a:ext cx="24383999" cy="13789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Рисунок 36" descr="Рисунок 3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07826" y="379632"/>
            <a:ext cx="776735" cy="1272484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Идеомоторика…"/>
          <p:cNvSpPr txBox="1"/>
          <p:nvPr/>
        </p:nvSpPr>
        <p:spPr>
          <a:xfrm>
            <a:off x="3173517" y="4272530"/>
            <a:ext cx="18036989" cy="5165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200">
                <a:solidFill>
                  <a:srgbClr val="FF2600"/>
                </a:solidFill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Идеомоторика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defRPr sz="8200">
                <a:solidFill>
                  <a:srgbClr val="FF2600"/>
                </a:solidFill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endParaRPr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55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1.Что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такое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идеомоторика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55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2.Какое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имеет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идеомоторика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спорте и хоккее?</a:t>
            </a:r>
            <a:endParaRPr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55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3.Раскрытие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темы на примере вратарей в хоккее?</a:t>
            </a:r>
            <a:endParaRPr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Рисунок 41" descr="Рисунок 4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3520"/>
            <a:ext cx="24383999" cy="13789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Рисунок 36" descr="Рисунок 3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07826" y="379632"/>
            <a:ext cx="776735" cy="1272484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Идеомоторика или идеомоторная реакция это-бессознательная мышечная реакция на внутренней воображаемый или вызываемый стимул.…"/>
          <p:cNvSpPr txBox="1"/>
          <p:nvPr/>
        </p:nvSpPr>
        <p:spPr>
          <a:xfrm>
            <a:off x="0" y="5107951"/>
            <a:ext cx="24384000" cy="342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50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Идеомоторика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идеомоторная реакция – </a:t>
            </a:r>
          </a:p>
          <a:p>
            <a:pPr>
              <a:defRPr sz="50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бессознательная ответная мышечная реакция на внутренний воображаемый или вызываемый стимул.  </a:t>
            </a:r>
          </a:p>
          <a:p>
            <a:pPr>
              <a:defRPr sz="50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endParaRPr lang="ru-RU" sz="3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50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Другими словами – </a:t>
            </a:r>
          </a:p>
          <a:p>
            <a:pPr>
              <a:defRPr sz="50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непроизвольное (бессознательное) мышечное действие на мысленное представление </a:t>
            </a:r>
          </a:p>
          <a:p>
            <a:pPr>
              <a:defRPr sz="50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(связь бессознательного с движениями тела через образы, минуя сознание). </a:t>
            </a:r>
            <a:r>
              <a:rPr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Рисунок 41" descr="Рисунок 4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957" y="-73520"/>
            <a:ext cx="24383999" cy="13789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Рисунок 36" descr="Рисунок 3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07826" y="379632"/>
            <a:ext cx="776735" cy="1272484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Эксперимент как наглядный пример идеомоторной реакции (маятник)…"/>
          <p:cNvSpPr txBox="1"/>
          <p:nvPr/>
        </p:nvSpPr>
        <p:spPr>
          <a:xfrm>
            <a:off x="9480" y="656634"/>
            <a:ext cx="24384000" cy="5642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36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Эксперимент, как наглядный пример идеомоторной реакции (маятник).</a:t>
            </a:r>
          </a:p>
          <a:p>
            <a:pPr>
              <a:defRPr sz="36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36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Обычный висящий маятник.</a:t>
            </a:r>
          </a:p>
          <a:p>
            <a:pPr>
              <a:defRPr sz="36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представить в своем сознании образ вращающейся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юлы,  </a:t>
            </a:r>
          </a:p>
          <a:p>
            <a:pPr>
              <a:defRPr sz="36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водоворота воды или как вода смывается в раковину.</a:t>
            </a:r>
          </a:p>
          <a:p>
            <a:pPr>
              <a:defRPr sz="36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Обнаруживается, что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непроизвольно своим бессознательным мы задействуем мышцы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того,</a:t>
            </a:r>
          </a:p>
          <a:p>
            <a:pPr>
              <a:defRPr sz="36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маятник начал вращаться.</a:t>
            </a:r>
          </a:p>
          <a:p>
            <a:pPr>
              <a:defRPr sz="36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Аналогичную идеомоторную реакцию вы получите если представить щетки автомобиля, маятник или метроном. </a:t>
            </a:r>
          </a:p>
          <a:p>
            <a:pPr>
              <a:defRPr sz="36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36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Такие реакции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 наблюдаются у человека во сне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(непроизвольные движения руками вскрикивание или разговор</a:t>
            </a:r>
            <a:r>
              <a:rPr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3" name="Ideomotorika.jpg" descr="Ideomotorika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45331" y="6569968"/>
            <a:ext cx="7542957" cy="5807657"/>
          </a:xfrm>
          <a:prstGeom prst="roundRect">
            <a:avLst/>
          </a:prstGeom>
          <a:ln w="38100">
            <a:solidFill>
              <a:srgbClr val="00B050"/>
            </a:solidFill>
            <a:miter lim="400000"/>
          </a:ln>
        </p:spPr>
      </p:pic>
      <p:pic>
        <p:nvPicPr>
          <p:cNvPr id="184" name="RPReplay_Final1675790438 2.mov" descr="RPReplay_Final1675790438 2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3128105" y="6569968"/>
            <a:ext cx="8136904" cy="5807657"/>
          </a:xfrm>
          <a:prstGeom prst="round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3445332" y="7107124"/>
            <a:ext cx="6845301" cy="52705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3" fill="hold"/>
                                        <p:tgtEl>
                                          <p:spTgt spid="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8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Рисунок 41" descr="Рисунок 4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57" y="-73520"/>
            <a:ext cx="24383999" cy="13789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Рисунок 36" descr="Рисунок 3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07826" y="379632"/>
            <a:ext cx="776735" cy="1272484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Эксперимент как наглядный пример идеомоторной реакции (маятник)…"/>
          <p:cNvSpPr txBox="1"/>
          <p:nvPr/>
        </p:nvSpPr>
        <p:spPr>
          <a:xfrm>
            <a:off x="9480" y="3149624"/>
            <a:ext cx="2438400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36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endParaRPr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45332" y="7107124"/>
            <a:ext cx="6845301" cy="52705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144" y="1053808"/>
            <a:ext cx="24050672" cy="111825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многих </a:t>
            </a: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научных работах 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указывается, что действенное улучшение может быть достигнуто </a:t>
            </a:r>
            <a:endParaRPr lang="ru-RU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</a:t>
            </a: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сочетании идеомоторной и физической тренировки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4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Головной </a:t>
            </a: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мозг - орган, </a:t>
            </a:r>
            <a:r>
              <a:rPr 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программы</a:t>
            </a: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будущего движения, </a:t>
            </a:r>
            <a:endParaRPr lang="ru-RU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остальные системы </a:t>
            </a: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организма и, прежде всего, </a:t>
            </a:r>
          </a:p>
          <a:p>
            <a:r>
              <a:rPr 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опорно-двигательный </a:t>
            </a: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аппарат, выполняют намеченную программу</a:t>
            </a: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того, насколько </a:t>
            </a: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 функционируют программирующая и исполняющая системы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того, насколько </a:t>
            </a: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они взаимосвязаны, зависит качество 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конечного результата нашей деятельности.</a:t>
            </a:r>
            <a:endParaRPr lang="ru-RU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Идеомоторная тренировка при </a:t>
            </a: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правильной организации </a:t>
            </a:r>
            <a:r>
              <a:rPr 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</a:t>
            </a: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существенно </a:t>
            </a:r>
            <a:r>
              <a:rPr 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повысить: </a:t>
            </a:r>
          </a:p>
          <a:p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мышечную выносливость 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И.Келси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1961</a:t>
            </a: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спортивную 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работоспособность (</a:t>
            </a: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Г.Тивальд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1973) </a:t>
            </a:r>
            <a:endParaRPr lang="ru-RU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способствовать 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сохранению техники сложных упражнений после перерыва в тренировках </a:t>
            </a:r>
            <a:endParaRPr lang="ru-RU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В.Я.Дымерский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1965; </a:t>
            </a: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А.А.Белкин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1969). </a:t>
            </a:r>
            <a:endParaRPr lang="ru-RU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эффективна 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психорегуляции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эмоциональных состояний спортсменов перед соревнованиями (</a:t>
            </a: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А.В.Алексеев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1968).</a:t>
            </a:r>
            <a:endParaRPr kumimoji="0" lang="ru-RU" sz="4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95686715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Рисунок 41" descr="Рисунок 4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3520"/>
            <a:ext cx="24383999" cy="13789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Рисунок 36" descr="Рисунок 3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07826" y="379632"/>
            <a:ext cx="776735" cy="1272484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Применение Идеомоторика в спорте…"/>
          <p:cNvSpPr txBox="1"/>
          <p:nvPr/>
        </p:nvSpPr>
        <p:spPr>
          <a:xfrm>
            <a:off x="58049" y="102633"/>
            <a:ext cx="24325951" cy="12844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4800">
                <a:solidFill>
                  <a:srgbClr val="FF2600"/>
                </a:solidFill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ИДЕОМОТОРИКИ</a:t>
            </a:r>
          </a:p>
          <a:p>
            <a:pPr>
              <a:defRPr sz="4800">
                <a:solidFill>
                  <a:srgbClr val="FF2600"/>
                </a:solidFill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1.Представление мысленного образа 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четко, в цветах, в движении, объемно, изнутри (от первого лица)</a:t>
            </a:r>
          </a:p>
          <a:p>
            <a:pPr>
              <a:defRPr sz="4800">
                <a:solidFill>
                  <a:srgbClr val="FF2600"/>
                </a:solidFill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2.Прочувствование на уровне микро-движений 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(последовательное напряжение мышц).</a:t>
            </a:r>
            <a:endParaRPr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34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перемещения на коньках и щитках в определенной ситуации</a:t>
            </a:r>
            <a:endParaRPr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34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ловля или отбивание шайбы в определенной ситуации</a:t>
            </a:r>
            <a:r>
              <a:rPr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буллит, выход 2х1)</a:t>
            </a:r>
            <a:endParaRPr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34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</a:t>
            </a:r>
            <a:r>
              <a:rPr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ыполнение</a:t>
            </a:r>
            <a:r>
              <a:rPr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вратарских приемов</a:t>
            </a:r>
            <a:r>
              <a:rPr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сейв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шпагате или </a:t>
            </a:r>
            <a:r>
              <a:rPr lang="ru-RU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полушпагате</a:t>
            </a:r>
            <a:r>
              <a:rPr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34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</a:t>
            </a:r>
          </a:p>
          <a:p>
            <a:pPr>
              <a:defRPr sz="34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36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1.Вратарь представляет - </a:t>
            </a:r>
            <a:r>
              <a:rPr lang="ru-RU" sz="36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визуализирует, ощущает и проговаривает</a:t>
            </a:r>
            <a:endParaRPr lang="ru-RU" sz="3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34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ловлю шайбы в ловушку со средней дистанции (</a:t>
            </a:r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разбивается на части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34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расположение в воротах по отношению к шайбе </a:t>
            </a:r>
          </a:p>
          <a:p>
            <a:pPr>
              <a:defRPr sz="34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правильное положение рук</a:t>
            </a:r>
            <a:endParaRPr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34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отделение шайбы от крюка клюшки соперника</a:t>
            </a:r>
            <a:endParaRPr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34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г) смотрит на шайбу в полете от крюка до момента попадания в ловушку </a:t>
            </a:r>
          </a:p>
          <a:p>
            <a:pPr>
              <a:defRPr sz="34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36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2.Вратарь делает тоже </a:t>
            </a:r>
            <a:r>
              <a:rPr lang="ru-RU" sz="36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делает микро-движение 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(последовательное напряжение мышц)</a:t>
            </a:r>
          </a:p>
          <a:p>
            <a:pPr>
              <a:defRPr sz="34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ловлю шайбы в ловушку со средней дистанции по частям (</a:t>
            </a:r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см. выше от а до г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</a:p>
          <a:p>
            <a:pPr>
              <a:defRPr sz="34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3.Вратарь </a:t>
            </a:r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 имитационные упражнения ловли шайбы в ловушку </a:t>
            </a:r>
            <a:b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разминку перед игрой или тренировкой</a:t>
            </a:r>
          </a:p>
          <a:p>
            <a:pPr>
              <a:defRPr sz="34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endParaRPr lang="ru-RU" sz="3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34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Имитация технических приемов игры вратаря (ловля, отбивание и т.п.) – являются важнейшими аспектами подготовки если они приближены к игровым, но происходят без бросков!!</a:t>
            </a:r>
          </a:p>
          <a:p>
            <a:pPr>
              <a:defRPr sz="34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endParaRPr lang="ru-RU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34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ИДЕОМОТРИКА </a:t>
            </a:r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ФОРМИРОВАТЬ ПРОЧНУЮ СВЯЗЬ 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</a:t>
            </a:r>
          </a:p>
          <a:p>
            <a:pPr>
              <a:defRPr sz="3400"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ПРОГРАМИРОВАНИЕМ ДЕЙСТВИЯ И ЕГО ИСПОЛНЕНИЕМ!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Рисунок 41" descr="Рисунок 4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-73520"/>
            <a:ext cx="24383999" cy="13789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Рисунок 36" descr="Рисунок 3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07826" y="379632"/>
            <a:ext cx="776735" cy="1272484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Настрой зрительного контакта…"/>
          <p:cNvSpPr txBox="1"/>
          <p:nvPr/>
        </p:nvSpPr>
        <p:spPr>
          <a:xfrm>
            <a:off x="2705427" y="38854"/>
            <a:ext cx="18973143" cy="3226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300">
                <a:solidFill>
                  <a:srgbClr val="FF2600"/>
                </a:solidFill>
              </a:defRPr>
            </a:pP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Настрой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зрительного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контакта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 sz="3200"/>
            </a:pP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Вратарю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игре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тренировке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предстоит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фокуса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события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 sz="3200"/>
            </a:pP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этого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настраивать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свою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центральную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нервную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систему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еще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тренировки</a:t>
            </a:r>
            <a:endParaRPr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3200"/>
            </a:pP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упражнениями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 sz="3200"/>
            </a:pP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1.Фокусировка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глазами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одном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быстро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двигающемся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предмете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 sz="3200"/>
            </a:pP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2.Фокусировка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глазами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медленно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перемещающемся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предмете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теряя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полезрения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8" name="RPReplay_Final1675782340 6.mov" descr="RPReplay_Final1675782340 6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3797299" y="3617316"/>
            <a:ext cx="16789401" cy="9525001"/>
          </a:xfrm>
          <a:prstGeom prst="round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8" fill="hold"/>
                                        <p:tgtEl>
                                          <p:spTgt spid="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98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Рисунок 41" descr="Рисунок 4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-73520"/>
            <a:ext cx="24383999" cy="13789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Рисунок 36" descr="Рисунок 3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07826" y="379632"/>
            <a:ext cx="776735" cy="1272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RPReplay_Final1675782340 5.mov" descr="RPReplay_Final1675782340 5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3321764" y="2969568"/>
            <a:ext cx="17766168" cy="10171470"/>
          </a:xfrm>
          <a:prstGeom prst="round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193" name="Пример идеомоторной разминки вратаря NHL…"/>
          <p:cNvSpPr txBox="1"/>
          <p:nvPr/>
        </p:nvSpPr>
        <p:spPr>
          <a:xfrm>
            <a:off x="0" y="230980"/>
            <a:ext cx="23007826" cy="2180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4500">
                <a:solidFill>
                  <a:srgbClr val="FF2600"/>
                </a:solidFill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dirty="0" err="1">
                <a:solidFill>
                  <a:srgbClr val="000000"/>
                </a:solidFill>
              </a:rPr>
              <a:t>Пример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идеомоторной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разминки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вратаря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smtClean="0">
                <a:solidFill>
                  <a:srgbClr val="000000"/>
                </a:solidFill>
              </a:rPr>
              <a:t>NHL</a:t>
            </a:r>
            <a:r>
              <a:rPr lang="ru-RU" dirty="0" smtClean="0">
                <a:solidFill>
                  <a:srgbClr val="000000"/>
                </a:solidFill>
              </a:rPr>
              <a:t>.</a:t>
            </a:r>
            <a:endParaRPr dirty="0">
              <a:solidFill>
                <a:srgbClr val="000000"/>
              </a:solidFill>
            </a:endParaRPr>
          </a:p>
          <a:p>
            <a:pPr>
              <a:defRPr sz="4500">
                <a:solidFill>
                  <a:srgbClr val="FF2600"/>
                </a:solidFill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dirty="0" err="1">
                <a:solidFill>
                  <a:srgbClr val="000000"/>
                </a:solidFill>
              </a:rPr>
              <a:t>Наглядно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видно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как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вратарь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представляет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игровую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ситуацию</a:t>
            </a:r>
            <a:r>
              <a:rPr dirty="0">
                <a:solidFill>
                  <a:srgbClr val="000000"/>
                </a:solidFill>
              </a:rPr>
              <a:t>, </a:t>
            </a:r>
            <a:endParaRPr lang="ru-RU" dirty="0">
              <a:solidFill>
                <a:srgbClr val="000000"/>
              </a:solidFill>
            </a:endParaRPr>
          </a:p>
          <a:p>
            <a:pPr>
              <a:defRPr sz="4500">
                <a:solidFill>
                  <a:srgbClr val="FF2600"/>
                </a:solidFill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pPr>
            <a:r>
              <a:rPr dirty="0" err="1" smtClean="0">
                <a:solidFill>
                  <a:srgbClr val="000000"/>
                </a:solidFill>
              </a:rPr>
              <a:t>подключая</a:t>
            </a:r>
            <a:r>
              <a:rPr dirty="0" smtClean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идеомоторные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функции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тела</a:t>
            </a:r>
            <a:r>
              <a:rPr dirty="0">
                <a:solidFill>
                  <a:srgbClr val="000000"/>
                </a:solidFill>
              </a:rPr>
              <a:t>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43" fill="hold"/>
                                        <p:tgtEl>
                                          <p:spTgt spid="1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9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Рисунок 41" descr="Рисунок 4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-73520"/>
            <a:ext cx="24383999" cy="13789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Рисунок 36" descr="Рисунок 3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07826" y="379632"/>
            <a:ext cx="776735" cy="1272484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Готовность центральной нервной системе к ловли или отбиванию шайбы…"/>
          <p:cNvSpPr txBox="1"/>
          <p:nvPr/>
        </p:nvSpPr>
        <p:spPr>
          <a:xfrm>
            <a:off x="833699" y="345588"/>
            <a:ext cx="22716601" cy="274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300"/>
            </a:pPr>
            <a:r>
              <a:rPr dirty="0" err="1">
                <a:solidFill>
                  <a:srgbClr val="000000"/>
                </a:solidFill>
              </a:rPr>
              <a:t>Готовность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центральной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нервной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системе</a:t>
            </a:r>
            <a:r>
              <a:rPr dirty="0">
                <a:solidFill>
                  <a:srgbClr val="000000"/>
                </a:solidFill>
              </a:rPr>
              <a:t> к </a:t>
            </a:r>
            <a:r>
              <a:rPr dirty="0" err="1" smtClean="0">
                <a:solidFill>
                  <a:srgbClr val="000000"/>
                </a:solidFill>
              </a:rPr>
              <a:t>ловл</a:t>
            </a:r>
            <a:r>
              <a:rPr lang="ru-RU" dirty="0" smtClean="0">
                <a:solidFill>
                  <a:srgbClr val="000000"/>
                </a:solidFill>
              </a:rPr>
              <a:t>е</a:t>
            </a:r>
            <a:r>
              <a:rPr dirty="0" smtClean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или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отбиванию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шайбы</a:t>
            </a:r>
            <a:r>
              <a:rPr dirty="0">
                <a:solidFill>
                  <a:srgbClr val="000000"/>
                </a:solidFill>
              </a:rPr>
              <a:t> </a:t>
            </a:r>
          </a:p>
          <a:p>
            <a:pPr>
              <a:defRPr sz="4300"/>
            </a:pPr>
            <a:r>
              <a:rPr dirty="0" err="1">
                <a:solidFill>
                  <a:srgbClr val="000000"/>
                </a:solidFill>
              </a:rPr>
              <a:t>Всеразличные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упражнения</a:t>
            </a:r>
            <a:r>
              <a:rPr dirty="0">
                <a:solidFill>
                  <a:srgbClr val="000000"/>
                </a:solidFill>
              </a:rPr>
              <a:t> с </a:t>
            </a:r>
            <a:r>
              <a:rPr dirty="0" err="1">
                <a:solidFill>
                  <a:srgbClr val="000000"/>
                </a:solidFill>
              </a:rPr>
              <a:t>мячиками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направленные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на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приведения</a:t>
            </a:r>
            <a:r>
              <a:rPr dirty="0">
                <a:solidFill>
                  <a:srgbClr val="000000"/>
                </a:solidFill>
              </a:rPr>
              <a:t> ЦНС в </a:t>
            </a:r>
            <a:r>
              <a:rPr dirty="0" err="1">
                <a:solidFill>
                  <a:srgbClr val="000000"/>
                </a:solidFill>
              </a:rPr>
              <a:t>режим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готовности</a:t>
            </a:r>
            <a:r>
              <a:rPr dirty="0">
                <a:solidFill>
                  <a:srgbClr val="000000"/>
                </a:solidFill>
              </a:rPr>
              <a:t> к </a:t>
            </a:r>
            <a:r>
              <a:rPr dirty="0" err="1">
                <a:solidFill>
                  <a:srgbClr val="000000"/>
                </a:solidFill>
              </a:rPr>
              <a:t>различным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изменениям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ситуаций</a:t>
            </a:r>
            <a:r>
              <a:rPr dirty="0">
                <a:solidFill>
                  <a:srgbClr val="000000"/>
                </a:solidFill>
              </a:rPr>
              <a:t>. </a:t>
            </a:r>
            <a:r>
              <a:rPr dirty="0" err="1">
                <a:solidFill>
                  <a:srgbClr val="000000"/>
                </a:solidFill>
              </a:rPr>
              <a:t>Ускорить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импульс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передачи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сигналов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от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воображения</a:t>
            </a:r>
            <a:r>
              <a:rPr dirty="0">
                <a:solidFill>
                  <a:srgbClr val="000000"/>
                </a:solidFill>
              </a:rPr>
              <a:t> к </a:t>
            </a:r>
            <a:r>
              <a:rPr dirty="0" err="1">
                <a:solidFill>
                  <a:srgbClr val="000000"/>
                </a:solidFill>
              </a:rPr>
              <a:t>действию</a:t>
            </a:r>
            <a:r>
              <a:rPr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03" name="RPReplay_Final1675782340 4.mov" descr="RPReplay_Final1675782340 4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3746500" y="3533400"/>
            <a:ext cx="16891001" cy="9525001"/>
          </a:xfrm>
          <a:prstGeom prst="round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5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03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0_BasicColor">
  <a:themeElements>
    <a:clrScheme name="30_BasicColor">
      <a:dk1>
        <a:srgbClr val="5E5E5E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1002</Words>
  <Application>Microsoft Office PowerPoint</Application>
  <PresentationFormat>Произвольный</PresentationFormat>
  <Paragraphs>159</Paragraphs>
  <Slides>14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30_BasicColor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Martynenko</cp:lastModifiedBy>
  <cp:revision>39</cp:revision>
  <dcterms:modified xsi:type="dcterms:W3CDTF">2023-03-14T12:09:38Z</dcterms:modified>
</cp:coreProperties>
</file>